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B050-2876-CBA8-0586-7F50B737443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DD364-784B-B9DB-95D2-C2C13874520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E441A-4CFA-7F3F-D845-77193648B3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A50D51-521C-4955-B11F-679E1F6103E0}" type="datetime1">
              <a:rPr lang="en-IE"/>
              <a:pPr lvl="0"/>
              <a:t>04/11/2025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95ED2-5A04-74AA-72C0-36E49D269F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56BA0-8D7F-96A3-094B-FA82BA61CF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811B80-DB64-4699-A85A-F5C5BF3962BB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029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363DA-8D28-0D49-FE7B-5305C106601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6CE9C-0E42-4D4C-7441-D591FF0893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C6053-E181-FB82-9593-72662F4766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BADFAC-733F-477E-8CDF-0F2E755B75B2}" type="datetime1">
              <a:rPr lang="en-IE"/>
              <a:pPr lvl="0"/>
              <a:t>04/11/2025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1D6B7-BCCC-49A9-7620-DD4AE487FB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DC1BB-3F00-BD49-4DD3-EBBD6D52D1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0516A8-D981-4668-B855-B51BB2EA3E20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663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7F67D5-B243-44FA-B160-56B21AB4E8B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274FA-BCD1-FBFE-C691-D401FC40639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74A39-7282-5558-D87C-2CC11577B5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2AAF29-CCF7-47FA-8309-C0C3BF349548}" type="datetime1">
              <a:rPr lang="en-IE"/>
              <a:pPr lvl="0"/>
              <a:t>04/11/2025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247A1-4699-F068-3264-1A1C974142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A4D0C-1259-044A-4318-D8D5FA7EFA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4E4604-A4D9-44CE-8F90-6AC5E27601B3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603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1DCD3-B918-BB11-2914-4D9A6957EC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F3940-0295-B032-5488-8A81D0498A7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1B447-47ED-A90B-2660-A364136B13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F0E27F-BF9B-4BEF-910F-84336BA74DDF}" type="datetime1">
              <a:rPr lang="en-IE"/>
              <a:pPr lvl="0"/>
              <a:t>04/11/2025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C3753-2341-B9DE-182F-45C952D29E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63A6C-7B0B-D9C5-E464-589993A5E0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8635BE-F403-4F34-A8D4-BD1178DBAF4A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278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718A-8AEF-F638-620E-FA55BE9AEF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F5E64-33EE-B1EA-31B3-EF5CA6C394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69464-ABD6-ED3D-AA48-981D512D94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858A1A-F8F1-447D-98CE-BFF8FD9478C4}" type="datetime1">
              <a:rPr lang="en-IE"/>
              <a:pPr lvl="0"/>
              <a:t>04/11/2025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CC04D-F9AB-59D4-CF31-B7879C9900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3EF0B-E0FF-16D5-3712-523D5F4DD7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26FB24-2205-4F7F-A862-96875AF2AC55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660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5645-7D21-8DDB-0EF2-64F48101DFC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3DAEF-0970-E764-2260-0EB969C215B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FC02B-9693-CC04-E693-BD6F39F8087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0CBBF-D216-6AD0-25C1-882423BDA4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BE2A02-369D-4233-9BA3-5ED03632C260}" type="datetime1">
              <a:rPr lang="en-IE"/>
              <a:pPr lvl="0"/>
              <a:t>04/11/2025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8B28B-E6B6-87BA-4E46-5C5AF96E61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BBBAF-76C2-9524-8177-DA19CBA008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D9AEC8-9801-48F6-A4D3-EF1AFD378AEC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421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9E66-824C-E73B-CB3F-6D2EB5EEF0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42CB5-2E83-77B8-3323-AECEE7F4B3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053F1-E96B-1E79-3EA5-BA445310203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1E10EB-D1ED-B85E-AE93-A298A5CA298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CD489-44B0-B12D-A52E-2D1B101D62E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166F3E-ED5A-720B-5345-93F5AE257B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731143-19E7-40A0-8E8E-CF4329972B5E}" type="datetime1">
              <a:rPr lang="en-IE"/>
              <a:pPr lvl="0"/>
              <a:t>04/11/2025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D9EB1-613B-D16E-4848-36484815B8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3ED7F-7319-6B4B-E541-25BA8D9463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527635-4D80-47F4-A8B4-F805C2456A08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047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05A7-76EF-2439-146E-F8D7A73DB7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44842-326D-7562-36FA-E8C1A096A6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CD2045-BC76-47D9-AF83-22E4C2915C1B}" type="datetime1">
              <a:rPr lang="en-IE"/>
              <a:pPr lvl="0"/>
              <a:t>04/11/2025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64513-6BB3-C856-D42E-AF05282A721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CA5EB-4AA8-78DC-CB18-47EE9E52E0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72A115-EF20-4C01-9702-951526840B37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37078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947325-CA0A-DA29-FF93-C5D7D5B2CF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22005E-1250-4B35-913D-F2D500762F4F}" type="datetime1">
              <a:rPr lang="en-IE"/>
              <a:pPr lvl="0"/>
              <a:t>04/11/2025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A830B-3A32-53ED-816E-0020D09CEA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7D5D5-8F77-DA7E-566F-A0D92B9A1B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403C61-6FB3-41B5-BE1E-5C2903AE43BB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156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1DD1-72B7-FD00-205B-AAF3B5D5A8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CEB2-4A56-A4F5-77E2-B5690CE9DC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FAAE1-13B0-542D-6D0D-09A1889529A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3441B-DE70-CE1A-09C7-2AEA0233BF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ACBA94-A90B-465C-8A77-42C207B584DE}" type="datetime1">
              <a:rPr lang="en-IE"/>
              <a:pPr lvl="0"/>
              <a:t>04/11/2025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4AB54-CFC8-821E-C9DF-77BB20D379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D106F-1ECF-04EC-75DF-DD321F4B9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FD5C3B-51E9-42E7-A286-16EF13AB5E76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600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0178-883F-582B-B1E0-0AF4AE4565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FF7050-1D3F-4389-36CA-630611A147B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IE" sz="3200"/>
            </a:lvl1pPr>
          </a:lstStyle>
          <a:p>
            <a:pPr lvl="0"/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DFCB9-6A88-E579-B310-909B83939A0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CE96A-FC23-EC80-7DA4-F1CC99A171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E1386F-F372-410A-8732-CC0E6495DFBC}" type="datetime1">
              <a:rPr lang="en-IE"/>
              <a:pPr lvl="0"/>
              <a:t>04/11/2025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5B3DD-DDD8-06B5-9477-B7045BC8D8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F3C07-A918-BD22-348C-9593CB9056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DE81B5-2FA0-4FDF-A7CD-6BFA311AAB21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031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DEC54-C964-0D66-9F5A-9377C55787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47B67-428A-5B6A-2747-F857E5B57A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C4C5D-BF5A-C8D2-6E35-9F9E6FBFC67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BED946B-397A-41F9-AE47-3D36518E95FA}" type="datetime1">
              <a:rPr lang="en-IE"/>
              <a:pPr lvl="0"/>
              <a:t>04/11/2025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9FEBB-6595-049A-B039-F9A76C32BDF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B40C6-54C5-89C4-1C69-69BDDE7E310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BAD4BA3-108F-4D6C-819F-588D3C04E42D}" type="slidenum"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1499309-1111-6B8F-EBDB-DD1A88FB17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5653" y="555626"/>
            <a:ext cx="8067668" cy="1325559"/>
          </a:xfrm>
        </p:spPr>
        <p:txBody>
          <a:bodyPr/>
          <a:lstStyle/>
          <a:p>
            <a:pPr lvl="0"/>
            <a:r>
              <a:rPr lang="en-GB" dirty="0">
                <a:solidFill>
                  <a:srgbClr val="FF0000"/>
                </a:solidFill>
                <a:latin typeface="Brush Script MT" pitchFamily="66"/>
              </a:rPr>
              <a:t>Pugin Hall’s Christmas Reception Menu</a:t>
            </a:r>
            <a:endParaRPr lang="en-IE" dirty="0">
              <a:solidFill>
                <a:srgbClr val="FF0000"/>
              </a:solidFill>
              <a:latin typeface="Brush Script MT" pitchFamily="66"/>
            </a:endParaRPr>
          </a:p>
        </p:txBody>
      </p:sp>
      <p:pic>
        <p:nvPicPr>
          <p:cNvPr id="3" name="Picture 5" descr="Bauble fastened to fir tree">
            <a:extLst>
              <a:ext uri="{FF2B5EF4-FFF2-40B4-BE49-F238E27FC236}">
                <a16:creationId xmlns:a16="http://schemas.microsoft.com/office/drawing/2014/main" id="{37EDDF12-D245-5A53-3144-096119281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4" y="1681160"/>
            <a:ext cx="4460488" cy="29336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A990ADB7-0EBB-0A70-44FD-11CB34BF9CCD}"/>
              </a:ext>
            </a:extLst>
          </p:cNvPr>
          <p:cNvSpPr txBox="1"/>
          <p:nvPr/>
        </p:nvSpPr>
        <p:spPr>
          <a:xfrm>
            <a:off x="5015346" y="1997835"/>
            <a:ext cx="6830568" cy="43242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 dirty="0">
                <a:solidFill>
                  <a:srgbClr val="FF0000"/>
                </a:solidFill>
                <a:uFillTx/>
                <a:latin typeface="Candara" pitchFamily="34"/>
              </a:rPr>
              <a:t>All Inclusive Reception @  €27pp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 dirty="0">
              <a:solidFill>
                <a:srgbClr val="FF0000"/>
              </a:solidFill>
              <a:uFillTx/>
              <a:latin typeface="Candar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ndara" pitchFamily="34"/>
              </a:rPr>
              <a:t>Mulled Wine and Hot Apple Spiced Punch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andara" pitchFamily="34"/>
              </a:rPr>
              <a:t>(one glass per person allocated)</a:t>
            </a:r>
            <a:endParaRPr lang="en-GB" sz="1200" b="0" i="0" u="none" strike="noStrike" kern="0" cap="none" spc="0" baseline="0" dirty="0">
              <a:solidFill>
                <a:srgbClr val="FF0000"/>
              </a:solidFill>
              <a:uFillTx/>
              <a:latin typeface="Candar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 dirty="0">
              <a:solidFill>
                <a:srgbClr val="FF0000"/>
              </a:solidFill>
              <a:uFillTx/>
              <a:latin typeface="Candar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 dirty="0">
                <a:solidFill>
                  <a:srgbClr val="FF0000"/>
                </a:solidFill>
                <a:uFillTx/>
                <a:latin typeface="Candara" pitchFamily="34"/>
              </a:rPr>
              <a:t>Christmas </a:t>
            </a:r>
            <a:r>
              <a:rPr lang="en-GB" sz="1800" b="0" i="0" u="none" strike="noStrike" kern="0" cap="none" spc="0" baseline="0" dirty="0" err="1">
                <a:solidFill>
                  <a:srgbClr val="FF0000"/>
                </a:solidFill>
                <a:uFillTx/>
                <a:latin typeface="Candara" pitchFamily="34"/>
              </a:rPr>
              <a:t>Canopes</a:t>
            </a:r>
            <a:endParaRPr lang="en-GB" sz="1800" b="0" i="0" u="none" strike="noStrike" kern="0" cap="none" spc="0" baseline="0" dirty="0">
              <a:solidFill>
                <a:srgbClr val="FF0000"/>
              </a:solidFill>
              <a:uFillTx/>
              <a:latin typeface="Candar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ndara" pitchFamily="34"/>
              </a:rPr>
              <a:t> -Smoked Salmon with Crea</a:t>
            </a:r>
            <a:r>
              <a:rPr lang="en-GB" sz="1800" b="0" i="0" u="none" strike="noStrike" kern="0" cap="none" spc="0" baseline="0" dirty="0">
                <a:solidFill>
                  <a:srgbClr val="000000"/>
                </a:solidFill>
                <a:uFillTx/>
                <a:latin typeface="Candara" pitchFamily="34"/>
              </a:rPr>
              <a:t>m Cheese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ndara" pitchFamily="34"/>
              </a:rPr>
              <a:t> - Cocktail Sausages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 dirty="0">
                <a:solidFill>
                  <a:srgbClr val="000000"/>
                </a:solidFill>
                <a:uFillTx/>
                <a:latin typeface="Candara" pitchFamily="34"/>
              </a:rPr>
              <a:t> - Savoury Mini </a:t>
            </a:r>
            <a:r>
              <a:rPr lang="en-GB" sz="1800" b="0" i="0" u="none" strike="noStrike" kern="0" cap="none" spc="0" baseline="0" dirty="0" err="1">
                <a:solidFill>
                  <a:srgbClr val="000000"/>
                </a:solidFill>
                <a:uFillTx/>
                <a:latin typeface="Candara" pitchFamily="34"/>
              </a:rPr>
              <a:t>Canopes</a:t>
            </a:r>
            <a:r>
              <a:rPr lang="en-GB" sz="1800" b="0" i="0" u="none" strike="noStrike" kern="0" cap="none" spc="0" baseline="0" dirty="0">
                <a:solidFill>
                  <a:srgbClr val="000000"/>
                </a:solidFill>
                <a:uFillTx/>
                <a:latin typeface="Candara" pitchFamily="34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900" b="0" i="0" u="none" strike="noStrike" kern="0" cap="none" spc="0" baseline="0" dirty="0">
                <a:solidFill>
                  <a:srgbClr val="2A2F33"/>
                </a:solidFill>
                <a:uFillTx/>
                <a:latin typeface="Candara" pitchFamily="34"/>
              </a:rPr>
              <a:t>Includes onion cake, smoked duck breast with bitter orange; blini, horseradish and lemon cream, marinated anchovy, pink peppercorn, dill; caramel biscuit, cream mix with foie gras, fig jelly; pepper cake, shellfish-flavoured cream, marinated crayfish.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 dirty="0">
                <a:solidFill>
                  <a:srgbClr val="000000"/>
                </a:solidFill>
                <a:uFillTx/>
                <a:latin typeface="Candara" pitchFamily="34"/>
              </a:rPr>
              <a:t> </a:t>
            </a:r>
            <a:r>
              <a:rPr lang="en-GB" sz="1800" b="0" i="0" u="none" strike="noStrike" kern="0" cap="none" spc="0" baseline="0" dirty="0">
                <a:solidFill>
                  <a:srgbClr val="000000"/>
                </a:solidFill>
                <a:uFillTx/>
                <a:latin typeface="Candara" pitchFamily="34"/>
              </a:rPr>
              <a:t>- Vegetarian </a:t>
            </a:r>
            <a:r>
              <a:rPr lang="en-GB" sz="1800" b="0" i="0" u="none" strike="noStrike" kern="0" cap="none" spc="0" baseline="0" dirty="0" err="1">
                <a:solidFill>
                  <a:srgbClr val="000000"/>
                </a:solidFill>
                <a:uFillTx/>
                <a:latin typeface="Candara" pitchFamily="34"/>
              </a:rPr>
              <a:t>Canopes</a:t>
            </a:r>
            <a:r>
              <a:rPr lang="en-GB" sz="1800" b="0" i="0" u="none" strike="noStrike" kern="0" cap="none" spc="0" baseline="0" dirty="0">
                <a:solidFill>
                  <a:srgbClr val="000000"/>
                </a:solidFill>
                <a:uFillTx/>
                <a:latin typeface="Candara" pitchFamily="34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 dirty="0">
                <a:solidFill>
                  <a:srgbClr val="2A2F33"/>
                </a:solidFill>
                <a:uFillTx/>
                <a:latin typeface="Candara" pitchFamily="34"/>
              </a:rPr>
              <a:t>Japanese Style Burger, Club Sandwich, Onion Cakes &amp; Mascarpone, Tomato Financier &amp; Mozzarella, Blinis and Prepper cream, Spinach cake &amp; Mascarpone.</a:t>
            </a:r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Candar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 dirty="0">
                <a:solidFill>
                  <a:srgbClr val="000000"/>
                </a:solidFill>
                <a:uFillTx/>
                <a:latin typeface="Candara" pitchFamily="34"/>
              </a:rPr>
              <a:t> - Mini Bouche Delights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0" cap="none" spc="0" baseline="0" dirty="0">
                <a:solidFill>
                  <a:srgbClr val="000000"/>
                </a:solidFill>
                <a:uFillTx/>
                <a:latin typeface="Candara" pitchFamily="34"/>
              </a:rPr>
              <a:t> </a:t>
            </a:r>
            <a:r>
              <a:rPr lang="en-US" sz="900" b="0" i="0" u="none" strike="noStrike" kern="0" cap="none" spc="0" baseline="0" dirty="0">
                <a:solidFill>
                  <a:srgbClr val="2A2F33"/>
                </a:solidFill>
                <a:uFillTx/>
                <a:latin typeface="Candara" pitchFamily="34"/>
              </a:rPr>
              <a:t>Salmon and dill, cauliflower and broccoli, tomato goat’s cheese and basil, tartiflette, mushroom garlic and parsley</a:t>
            </a:r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Candar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 dirty="0">
                <a:solidFill>
                  <a:srgbClr val="000000"/>
                </a:solidFill>
                <a:uFillTx/>
                <a:latin typeface="Candara" pitchFamily="34"/>
              </a:rPr>
              <a:t> - Mini Mince Pies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A929AB6-3AEA-9273-BF44-E4D9362384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5653" y="555626"/>
            <a:ext cx="8067668" cy="1325559"/>
          </a:xfrm>
        </p:spPr>
        <p:txBody>
          <a:bodyPr/>
          <a:lstStyle/>
          <a:p>
            <a:pPr lvl="0"/>
            <a:r>
              <a:rPr lang="en-GB">
                <a:solidFill>
                  <a:srgbClr val="FF0000"/>
                </a:solidFill>
                <a:latin typeface="Brush Script MT" pitchFamily="66"/>
              </a:rPr>
              <a:t>Pugin Hall’s Christmas Reception Menu</a:t>
            </a:r>
            <a:endParaRPr lang="en-IE">
              <a:solidFill>
                <a:srgbClr val="FF0000"/>
              </a:solidFill>
              <a:latin typeface="Brush Script MT" pitchFamily="66"/>
            </a:endParaRPr>
          </a:p>
        </p:txBody>
      </p:sp>
      <p:pic>
        <p:nvPicPr>
          <p:cNvPr id="3" name="Picture 5" descr="Bauble fastened to fir tree">
            <a:extLst>
              <a:ext uri="{FF2B5EF4-FFF2-40B4-BE49-F238E27FC236}">
                <a16:creationId xmlns:a16="http://schemas.microsoft.com/office/drawing/2014/main" id="{1B12B963-16EA-21D7-4CD1-2CAA8BCA4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4" y="1681160"/>
            <a:ext cx="4460488" cy="29336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60E72F07-2052-AA1A-E791-6D4C9D9ED185}"/>
              </a:ext>
            </a:extLst>
          </p:cNvPr>
          <p:cNvSpPr txBox="1"/>
          <p:nvPr/>
        </p:nvSpPr>
        <p:spPr>
          <a:xfrm>
            <a:off x="4641723" y="2129628"/>
            <a:ext cx="6830568" cy="21852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ndara" pitchFamily="34"/>
              </a:rPr>
              <a:t>Mulled Wine and Hot Apple Spiced Punch Reception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ndara" pitchFamily="34"/>
              </a:rPr>
              <a:t> (sold in multiple of 10’s only)  - €6.40pp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ndara" pitchFamily="34"/>
              </a:rPr>
              <a:t>Mini Mince Pies (2)  &amp; Cream €</a:t>
            </a:r>
            <a:r>
              <a:rPr lang="en-GB" dirty="0">
                <a:solidFill>
                  <a:srgbClr val="000000"/>
                </a:solidFill>
                <a:latin typeface="Candara" pitchFamily="34"/>
              </a:rPr>
              <a:t>3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ndara" pitchFamily="34"/>
              </a:rPr>
              <a:t>pp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ndar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9" descr="Holiday gift box wrapped in plain brown paper, with ribbon, pine needles, leaves, baubles, twine, and scissors">
            <a:extLst>
              <a:ext uri="{FF2B5EF4-FFF2-40B4-BE49-F238E27FC236}">
                <a16:creationId xmlns:a16="http://schemas.microsoft.com/office/drawing/2014/main" id="{35B48C68-7395-36FC-C9A8-15E6F5B89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4200525"/>
            <a:ext cx="3843342" cy="25622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D7DB-E352-F485-64C8-F6DAA7EF3B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55676"/>
            <a:ext cx="10515600" cy="4283067"/>
          </a:xfrm>
        </p:spPr>
        <p:txBody>
          <a:bodyPr>
            <a:normAutofit fontScale="90000"/>
          </a:bodyPr>
          <a:lstStyle/>
          <a:p>
            <a:pPr lvl="0" indent="-283207">
              <a:lnSpc>
                <a:spcPct val="80000"/>
              </a:lnSpc>
              <a:spcAft>
                <a:spcPts val="800"/>
              </a:spcAft>
            </a:pPr>
            <a:br>
              <a:rPr lang="en-GB" sz="3600" dirty="0">
                <a:solidFill>
                  <a:srgbClr val="FF0000"/>
                </a:solidFill>
                <a:latin typeface="Brush Script MT" pitchFamily="66"/>
              </a:rPr>
            </a:br>
            <a:br>
              <a:rPr lang="en-GB" sz="3600" dirty="0">
                <a:solidFill>
                  <a:srgbClr val="FF0000"/>
                </a:solidFill>
                <a:latin typeface="Brush Script MT" pitchFamily="66"/>
              </a:rPr>
            </a:br>
            <a:br>
              <a:rPr lang="en-GB" sz="3600" dirty="0">
                <a:solidFill>
                  <a:srgbClr val="FF0000"/>
                </a:solidFill>
                <a:latin typeface="Brush Script MT" pitchFamily="66"/>
              </a:rPr>
            </a:br>
            <a:r>
              <a:rPr lang="en-GB" sz="3600" dirty="0">
                <a:solidFill>
                  <a:srgbClr val="FF0000"/>
                </a:solidFill>
                <a:latin typeface="Brush Script MT" pitchFamily="66"/>
              </a:rPr>
              <a:t>Pugin’s Christmas Buffet</a:t>
            </a:r>
            <a:br>
              <a:rPr lang="en-GB" sz="3600" dirty="0">
                <a:solidFill>
                  <a:srgbClr val="FF0000"/>
                </a:solidFill>
                <a:latin typeface="Brush Script MT" pitchFamily="66"/>
              </a:rPr>
            </a:br>
            <a:r>
              <a:rPr lang="en-GB" sz="2200" dirty="0">
                <a:solidFill>
                  <a:srgbClr val="FF0000"/>
                </a:solidFill>
                <a:latin typeface="Brush Script MT" pitchFamily="66"/>
              </a:rPr>
              <a:t>(Tables fully dressed in Seasonal Colours with Added Christmas Crackers)</a:t>
            </a:r>
            <a:br>
              <a:rPr lang="en-GB" sz="2200" dirty="0">
                <a:solidFill>
                  <a:srgbClr val="FF0000"/>
                </a:solidFill>
                <a:latin typeface="Brush Script MT" pitchFamily="66"/>
              </a:rPr>
            </a:br>
            <a:r>
              <a:rPr lang="en-GB" sz="2200" dirty="0">
                <a:solidFill>
                  <a:srgbClr val="FF0000"/>
                </a:solidFill>
                <a:latin typeface="Brush Script MT" pitchFamily="66"/>
              </a:rPr>
              <a:t>Minimum of 30 Guests, €42pp</a:t>
            </a:r>
            <a:br>
              <a:rPr lang="en-GB" sz="2200" dirty="0">
                <a:solidFill>
                  <a:srgbClr val="FF0000"/>
                </a:solidFill>
                <a:latin typeface="Brush Script MT" pitchFamily="66"/>
              </a:rPr>
            </a:br>
            <a:br>
              <a:rPr lang="en-GB" sz="2200" dirty="0">
                <a:solidFill>
                  <a:srgbClr val="FF0000"/>
                </a:solidFill>
                <a:latin typeface="Brush Script MT" pitchFamily="66"/>
              </a:rPr>
            </a:br>
            <a:r>
              <a:rPr lang="en-IE" sz="1800" dirty="0">
                <a:latin typeface="Candara" pitchFamily="34"/>
                <a:cs typeface="Times New Roman"/>
              </a:rPr>
              <a:t>Smoked Salmon, Creamed Horseradish, Mini Capers &amp; Peppered Rocket </a:t>
            </a:r>
            <a:br>
              <a:rPr lang="en-IE" sz="1800" dirty="0">
                <a:latin typeface="Candara" pitchFamily="34"/>
                <a:cs typeface="Times New Roman"/>
              </a:rPr>
            </a:br>
            <a:r>
              <a:rPr lang="en-IE" sz="1800" dirty="0">
                <a:latin typeface="Candara" pitchFamily="34"/>
                <a:cs typeface="Times New Roman"/>
              </a:rPr>
              <a:t> (Melon Balls with Fresh Mint and Orange Segments available for vegans &amp; vegetarians)</a:t>
            </a:r>
            <a:br>
              <a:rPr lang="en-IE" sz="1800" dirty="0">
                <a:latin typeface="Candara" pitchFamily="34"/>
                <a:cs typeface="Times New Roman"/>
              </a:rPr>
            </a:br>
            <a:br>
              <a:rPr lang="en-IE" sz="1800" dirty="0">
                <a:latin typeface="Candara" pitchFamily="34"/>
                <a:cs typeface="Times New Roman"/>
              </a:rPr>
            </a:br>
            <a:r>
              <a:rPr lang="en-IE" sz="1800" dirty="0">
                <a:latin typeface="Candara" pitchFamily="34"/>
                <a:cs typeface="Times New Roman"/>
              </a:rPr>
              <a:t>***</a:t>
            </a:r>
            <a:br>
              <a:rPr lang="en-IE" sz="1800" dirty="0">
                <a:latin typeface="Candara" pitchFamily="34"/>
                <a:cs typeface="Times New Roman"/>
              </a:rPr>
            </a:br>
            <a:r>
              <a:rPr lang="en-IE" sz="1800" dirty="0">
                <a:latin typeface="Candara" pitchFamily="34"/>
                <a:cs typeface="Times New Roman"/>
              </a:rPr>
              <a:t>Choice of Roast Irish Turkey &amp; Ham or Nut Roast,</a:t>
            </a:r>
            <a:br>
              <a:rPr lang="en-IE" sz="1800" dirty="0">
                <a:latin typeface="Candara" pitchFamily="34"/>
                <a:cs typeface="Times New Roman"/>
              </a:rPr>
            </a:br>
            <a:r>
              <a:rPr lang="en-IE" sz="1800" dirty="0">
                <a:latin typeface="Candara" pitchFamily="34"/>
                <a:cs typeface="Times New Roman"/>
              </a:rPr>
              <a:t>with Herb Stuffing, Roast Potatoes &amp; Brussel Sprouts</a:t>
            </a:r>
            <a:br>
              <a:rPr lang="en-IE" sz="1800" dirty="0">
                <a:latin typeface="Candara" pitchFamily="34"/>
                <a:cs typeface="Times New Roman"/>
              </a:rPr>
            </a:br>
            <a:br>
              <a:rPr lang="en-IE" sz="1800" dirty="0">
                <a:latin typeface="Candara" pitchFamily="34"/>
                <a:cs typeface="Times New Roman"/>
              </a:rPr>
            </a:br>
            <a:r>
              <a:rPr lang="en-IE" sz="1800" dirty="0">
                <a:latin typeface="Candara" pitchFamily="34"/>
                <a:cs typeface="Times New Roman"/>
              </a:rPr>
              <a:t>***</a:t>
            </a:r>
            <a:br>
              <a:rPr lang="en-IE" sz="1800" dirty="0">
                <a:latin typeface="Candara" pitchFamily="34"/>
                <a:cs typeface="Times New Roman"/>
              </a:rPr>
            </a:br>
            <a:r>
              <a:rPr lang="en-IE" sz="1800" dirty="0">
                <a:latin typeface="Candara" pitchFamily="34"/>
                <a:cs typeface="Times New Roman"/>
              </a:rPr>
              <a:t>Mince Pies </a:t>
            </a:r>
            <a:br>
              <a:rPr lang="en-IE" sz="1800" dirty="0">
                <a:latin typeface="Candara" pitchFamily="34"/>
                <a:cs typeface="Times New Roman"/>
              </a:rPr>
            </a:br>
            <a:r>
              <a:rPr lang="en-IE" sz="1800" dirty="0">
                <a:latin typeface="Candara" pitchFamily="34"/>
                <a:cs typeface="Times New Roman"/>
              </a:rPr>
              <a:t>or</a:t>
            </a:r>
            <a:br>
              <a:rPr lang="en-IE" sz="1800" dirty="0">
                <a:latin typeface="Candara" pitchFamily="34"/>
                <a:cs typeface="Times New Roman"/>
              </a:rPr>
            </a:br>
            <a:r>
              <a:rPr lang="en-IE" sz="1800" dirty="0">
                <a:latin typeface="Candara" pitchFamily="34"/>
                <a:cs typeface="Times New Roman"/>
              </a:rPr>
              <a:t>Christmas Pudding</a:t>
            </a:r>
            <a:br>
              <a:rPr lang="en-IE" sz="1800" dirty="0">
                <a:latin typeface="Candara" pitchFamily="34"/>
                <a:cs typeface="Times New Roman"/>
              </a:rPr>
            </a:br>
            <a:br>
              <a:rPr lang="en-IE" sz="1800" dirty="0">
                <a:latin typeface="Candara" pitchFamily="34"/>
                <a:cs typeface="Times New Roman"/>
              </a:rPr>
            </a:br>
            <a:r>
              <a:rPr lang="en-IE" sz="1800" dirty="0">
                <a:latin typeface="Candara" pitchFamily="34"/>
                <a:cs typeface="Times New Roman"/>
              </a:rPr>
              <a:t>*** </a:t>
            </a:r>
            <a:br>
              <a:rPr lang="en-IE" sz="1800" dirty="0">
                <a:latin typeface="Candara" pitchFamily="34"/>
                <a:cs typeface="Times New Roman"/>
              </a:rPr>
            </a:br>
            <a:br>
              <a:rPr lang="en-IE" sz="1800" dirty="0">
                <a:latin typeface="Candara" pitchFamily="34"/>
                <a:cs typeface="Times New Roman"/>
              </a:rPr>
            </a:br>
            <a:r>
              <a:rPr lang="en-IE" sz="1800" dirty="0">
                <a:latin typeface="Candara" pitchFamily="34"/>
                <a:cs typeface="Times New Roman"/>
              </a:rPr>
              <a:t>Tea/Coffee</a:t>
            </a:r>
            <a:br>
              <a:rPr lang="en-IE" sz="1800" dirty="0">
                <a:latin typeface="Candara" pitchFamily="34"/>
                <a:cs typeface="Times New Roman"/>
              </a:rPr>
            </a:br>
            <a:br>
              <a:rPr lang="en-IE" sz="1400" dirty="0">
                <a:cs typeface="Times New Roman"/>
              </a:rPr>
            </a:br>
            <a:br>
              <a:rPr lang="en-IE" sz="1400" dirty="0">
                <a:cs typeface="Times New Roman"/>
              </a:rPr>
            </a:br>
            <a:r>
              <a:rPr lang="en-IE" sz="1400" dirty="0">
                <a:cs typeface="Times New Roman"/>
              </a:rPr>
              <a:t> </a:t>
            </a:r>
            <a:br>
              <a:rPr lang="en-IE" sz="3600" dirty="0">
                <a:latin typeface="Century Gothic" pitchFamily="34"/>
                <a:cs typeface="Times New Roman" pitchFamily="18"/>
              </a:rPr>
            </a:br>
            <a:br>
              <a:rPr lang="en-GB" sz="3600" dirty="0">
                <a:solidFill>
                  <a:srgbClr val="FF0000"/>
                </a:solidFill>
                <a:latin typeface="Brush Script MT" pitchFamily="66"/>
              </a:rPr>
            </a:br>
            <a:endParaRPr lang="en-IE" sz="3600" dirty="0">
              <a:solidFill>
                <a:srgbClr val="FF0000"/>
              </a:solidFill>
              <a:latin typeface="Brush Script MT" pitchFamily="66"/>
            </a:endParaRPr>
          </a:p>
        </p:txBody>
      </p:sp>
      <p:pic>
        <p:nvPicPr>
          <p:cNvPr id="3" name="Picture 9" descr="Small colored decorative bells">
            <a:extLst>
              <a:ext uri="{FF2B5EF4-FFF2-40B4-BE49-F238E27FC236}">
                <a16:creationId xmlns:a16="http://schemas.microsoft.com/office/drawing/2014/main" id="{181FDC38-5417-C89F-AD68-6F2AD362C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749" y="3429000"/>
            <a:ext cx="4901805" cy="32670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5390F-F18E-5930-6F90-16263E46CF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55676"/>
            <a:ext cx="10515600" cy="4283067"/>
          </a:xfrm>
        </p:spPr>
        <p:txBody>
          <a:bodyPr>
            <a:normAutofit fontScale="90000"/>
          </a:bodyPr>
          <a:lstStyle/>
          <a:p>
            <a:pPr lvl="0" indent="-283207">
              <a:lnSpc>
                <a:spcPct val="80000"/>
              </a:lnSpc>
              <a:spcAft>
                <a:spcPts val="800"/>
              </a:spcAft>
            </a:pPr>
            <a:br>
              <a:rPr lang="en-GB" sz="3600" dirty="0">
                <a:solidFill>
                  <a:srgbClr val="FF0000"/>
                </a:solidFill>
                <a:latin typeface="Brush Script MT" pitchFamily="66"/>
              </a:rPr>
            </a:br>
            <a:br>
              <a:rPr lang="en-GB" sz="3600" dirty="0">
                <a:solidFill>
                  <a:srgbClr val="FF0000"/>
                </a:solidFill>
                <a:latin typeface="Brush Script MT" pitchFamily="66"/>
              </a:rPr>
            </a:br>
            <a:br>
              <a:rPr lang="en-GB" sz="3600" dirty="0">
                <a:solidFill>
                  <a:srgbClr val="FF0000"/>
                </a:solidFill>
                <a:latin typeface="Brush Script MT" pitchFamily="66"/>
              </a:rPr>
            </a:br>
            <a:r>
              <a:rPr lang="en-GB" sz="3600" dirty="0">
                <a:solidFill>
                  <a:srgbClr val="FF0000"/>
                </a:solidFill>
                <a:latin typeface="Brush Script MT" pitchFamily="66"/>
              </a:rPr>
              <a:t>Pugin’s Famous Christmas Lunch</a:t>
            </a:r>
            <a:br>
              <a:rPr lang="en-GB" sz="3600" dirty="0">
                <a:solidFill>
                  <a:srgbClr val="FF0000"/>
                </a:solidFill>
                <a:latin typeface="Brush Script MT" pitchFamily="66"/>
              </a:rPr>
            </a:br>
            <a:r>
              <a:rPr lang="en-GB" sz="3600" dirty="0">
                <a:solidFill>
                  <a:srgbClr val="FF0000"/>
                </a:solidFill>
                <a:latin typeface="Brush Script MT" pitchFamily="66"/>
              </a:rPr>
              <a:t>€23pp</a:t>
            </a:r>
            <a:br>
              <a:rPr lang="en-GB" sz="3600" dirty="0">
                <a:solidFill>
                  <a:srgbClr val="FF0000"/>
                </a:solidFill>
                <a:latin typeface="Brush Script MT" pitchFamily="66"/>
              </a:rPr>
            </a:br>
            <a:br>
              <a:rPr lang="en-GB" sz="2200" dirty="0">
                <a:solidFill>
                  <a:srgbClr val="FF0000"/>
                </a:solidFill>
                <a:latin typeface="Brush Script MT" pitchFamily="66"/>
              </a:rPr>
            </a:br>
            <a:br>
              <a:rPr lang="en-GB" sz="2200" dirty="0">
                <a:solidFill>
                  <a:srgbClr val="FF0000"/>
                </a:solidFill>
                <a:latin typeface="Brush Script MT" pitchFamily="66"/>
              </a:rPr>
            </a:br>
            <a:r>
              <a:rPr lang="en-GB" sz="2200" dirty="0">
                <a:latin typeface="Candara" pitchFamily="34"/>
              </a:rPr>
              <a:t>Join us again this year for our Famous Annual Christmas Lunch</a:t>
            </a:r>
            <a:br>
              <a:rPr lang="en-GB" sz="2200" dirty="0">
                <a:latin typeface="Candara" pitchFamily="34"/>
              </a:rPr>
            </a:br>
            <a:r>
              <a:rPr lang="en-GB" sz="2200" dirty="0">
                <a:latin typeface="Candara" pitchFamily="34"/>
              </a:rPr>
              <a:t>with live appearance from Santa, four course self-service meal </a:t>
            </a:r>
            <a:br>
              <a:rPr lang="en-GB" sz="2200" dirty="0">
                <a:latin typeface="Candara" pitchFamily="34"/>
              </a:rPr>
            </a:br>
            <a:r>
              <a:rPr lang="en-GB" sz="2200" dirty="0">
                <a:latin typeface="Candara" pitchFamily="34"/>
              </a:rPr>
              <a:t>and a glass of wine!</a:t>
            </a:r>
            <a:br>
              <a:rPr lang="en-GB" sz="2200" dirty="0">
                <a:latin typeface="Candara" pitchFamily="34"/>
              </a:rPr>
            </a:br>
            <a:br>
              <a:rPr lang="en-GB" sz="2200" dirty="0">
                <a:latin typeface="Candara" pitchFamily="34"/>
              </a:rPr>
            </a:br>
            <a:r>
              <a:rPr lang="en-GB" sz="2200" dirty="0">
                <a:latin typeface="Candara" pitchFamily="34"/>
              </a:rPr>
              <a:t>Tickets available from mid -October, at the cash desks, </a:t>
            </a:r>
            <a:br>
              <a:rPr lang="en-GB" sz="2200" dirty="0">
                <a:latin typeface="Candara" pitchFamily="34"/>
              </a:rPr>
            </a:br>
            <a:r>
              <a:rPr lang="en-GB" sz="2200" dirty="0">
                <a:latin typeface="Candara" pitchFamily="34"/>
              </a:rPr>
              <a:t>or </a:t>
            </a:r>
            <a:br>
              <a:rPr lang="en-GB" sz="2200" dirty="0">
                <a:latin typeface="Candara" pitchFamily="34"/>
              </a:rPr>
            </a:br>
            <a:r>
              <a:rPr lang="en-GB" sz="2200" dirty="0">
                <a:latin typeface="Candara" pitchFamily="34"/>
              </a:rPr>
              <a:t>reserve by emailing catering@spcm.ie</a:t>
            </a:r>
            <a:br>
              <a:rPr lang="en-GB" sz="2200" dirty="0">
                <a:solidFill>
                  <a:srgbClr val="FF0000"/>
                </a:solidFill>
                <a:latin typeface="Candara" pitchFamily="34"/>
              </a:rPr>
            </a:br>
            <a:br>
              <a:rPr lang="en-GB" sz="2200" dirty="0">
                <a:solidFill>
                  <a:srgbClr val="FF0000"/>
                </a:solidFill>
                <a:latin typeface="Candara" pitchFamily="34"/>
              </a:rPr>
            </a:br>
            <a:r>
              <a:rPr lang="en-GB" sz="2200" dirty="0">
                <a:solidFill>
                  <a:srgbClr val="FF0000"/>
                </a:solidFill>
                <a:latin typeface="Candara" pitchFamily="34"/>
              </a:rPr>
              <a:t>Date: Monday 15</a:t>
            </a:r>
            <a:r>
              <a:rPr lang="en-GB" sz="2200" baseline="30000" dirty="0">
                <a:solidFill>
                  <a:srgbClr val="FF0000"/>
                </a:solidFill>
                <a:latin typeface="Candara" pitchFamily="34"/>
              </a:rPr>
              <a:t>th</a:t>
            </a:r>
            <a:r>
              <a:rPr lang="en-GB" sz="2200" dirty="0">
                <a:solidFill>
                  <a:srgbClr val="FF0000"/>
                </a:solidFill>
                <a:latin typeface="Candara" pitchFamily="34"/>
              </a:rPr>
              <a:t> December, from 12pm-1.30pm</a:t>
            </a:r>
            <a:br>
              <a:rPr lang="en-GB" sz="2200" dirty="0">
                <a:solidFill>
                  <a:srgbClr val="FF0000"/>
                </a:solidFill>
                <a:latin typeface="Candara" pitchFamily="34"/>
              </a:rPr>
            </a:br>
            <a:br>
              <a:rPr lang="en-IE" sz="1400" dirty="0">
                <a:latin typeface="Candara" pitchFamily="34"/>
                <a:cs typeface="Times New Roman"/>
              </a:rPr>
            </a:br>
            <a:br>
              <a:rPr lang="en-IE" sz="1400" dirty="0">
                <a:latin typeface="Candara" pitchFamily="34"/>
                <a:cs typeface="Times New Roman"/>
              </a:rPr>
            </a:br>
            <a:br>
              <a:rPr lang="en-IE" sz="1400" dirty="0">
                <a:cs typeface="Times New Roman"/>
              </a:rPr>
            </a:br>
            <a:r>
              <a:rPr lang="en-IE" sz="1400" dirty="0">
                <a:cs typeface="Times New Roman"/>
              </a:rPr>
              <a:t> </a:t>
            </a:r>
            <a:br>
              <a:rPr lang="en-IE" sz="3600" dirty="0">
                <a:latin typeface="Century Gothic" pitchFamily="34"/>
                <a:cs typeface="Times New Roman" pitchFamily="18"/>
              </a:rPr>
            </a:br>
            <a:br>
              <a:rPr lang="en-GB" sz="3600" dirty="0">
                <a:solidFill>
                  <a:srgbClr val="FF0000"/>
                </a:solidFill>
                <a:latin typeface="Brush Script MT" pitchFamily="66"/>
              </a:rPr>
            </a:br>
            <a:endParaRPr lang="en-IE" sz="3600" dirty="0">
              <a:solidFill>
                <a:srgbClr val="FF0000"/>
              </a:solidFill>
              <a:latin typeface="Brush Script MT" pitchFamily="66"/>
            </a:endParaRPr>
          </a:p>
        </p:txBody>
      </p:sp>
      <p:pic>
        <p:nvPicPr>
          <p:cNvPr id="3" name="Picture 3" descr="A room with tables and chairs&#10;&#10;Description automatically generated">
            <a:extLst>
              <a:ext uri="{FF2B5EF4-FFF2-40B4-BE49-F238E27FC236}">
                <a16:creationId xmlns:a16="http://schemas.microsoft.com/office/drawing/2014/main" id="{16F1D511-A80F-A0F3-0949-8A25131FE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448671" y="2574932"/>
            <a:ext cx="3631402" cy="428306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Brush Script MT</vt:lpstr>
      <vt:lpstr>Calibri</vt:lpstr>
      <vt:lpstr>Calibri Light</vt:lpstr>
      <vt:lpstr>Candara</vt:lpstr>
      <vt:lpstr>Century Gothic</vt:lpstr>
      <vt:lpstr>Times New Roman</vt:lpstr>
      <vt:lpstr>Office Theme</vt:lpstr>
      <vt:lpstr>Pugin Hall’s Christmas Reception Menu</vt:lpstr>
      <vt:lpstr>Pugin Hall’s Christmas Reception Menu</vt:lpstr>
      <vt:lpstr>   Pugin’s Christmas Buffet (Tables fully dressed in Seasonal Colours with Added Christmas Crackers) Minimum of 30 Guests, €42pp  Smoked Salmon, Creamed Horseradish, Mini Capers &amp; Peppered Rocket   (Melon Balls with Fresh Mint and Orange Segments available for vegans &amp; vegetarians)  *** Choice of Roast Irish Turkey &amp; Ham or Nut Roast, with Herb Stuffing, Roast Potatoes &amp; Brussel Sprouts  *** Mince Pies  or Christmas Pudding  ***   Tea/Coffee      </vt:lpstr>
      <vt:lpstr>   Pugin’s Famous Christmas Lunch €23pp   Join us again this year for our Famous Annual Christmas Lunch with live appearance from Santa, four course self-service meal  and a glass of wine!  Tickets available from mid -October, at the cash desks,  or  reserve by emailing catering@spcm.ie  Date: Monday 15th December, from 12pm-1.30pm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Pugin Hall’s Christmas Reception Menu</dc:title>
  <dc:creator>Dearbhaile McAuley</dc:creator>
  <cp:lastModifiedBy>Dearbhaile McAuley</cp:lastModifiedBy>
  <cp:revision>6</cp:revision>
  <dcterms:created xsi:type="dcterms:W3CDTF">2023-10-20T07:34:14Z</dcterms:created>
  <dcterms:modified xsi:type="dcterms:W3CDTF">2025-11-04T13:21:23Z</dcterms:modified>
</cp:coreProperties>
</file>